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1"/>
  </p:notesMasterIdLst>
  <p:sldIdLst>
    <p:sldId id="256" r:id="rId4"/>
    <p:sldId id="259" r:id="rId5"/>
    <p:sldId id="262" r:id="rId6"/>
    <p:sldId id="260" r:id="rId7"/>
    <p:sldId id="264" r:id="rId8"/>
    <p:sldId id="265" r:id="rId9"/>
    <p:sldId id="261"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86" autoAdjust="0"/>
  </p:normalViewPr>
  <p:slideViewPr>
    <p:cSldViewPr>
      <p:cViewPr varScale="1">
        <p:scale>
          <a:sx n="68" d="100"/>
          <a:sy n="68" d="100"/>
        </p:scale>
        <p:origin x="115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5744CD-89BB-4C1A-9A54-D7AB39610BEB}" type="datetimeFigureOut">
              <a:rPr lang="es-MX" smtClean="0"/>
              <a:t>21/10/2015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A5BFE-FAF5-4137-833C-81908EA3F2A9}" type="slidenum">
              <a:rPr lang="es-MX" smtClean="0"/>
              <a:t>‹Nº›</a:t>
            </a:fld>
            <a:endParaRPr lang="es-MX"/>
          </a:p>
        </p:txBody>
      </p:sp>
    </p:spTree>
    <p:extLst>
      <p:ext uri="{BB962C8B-B14F-4D97-AF65-F5344CB8AC3E}">
        <p14:creationId xmlns:p14="http://schemas.microsoft.com/office/powerpoint/2010/main" val="3853794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21/10/2015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21/10/2015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21/10/2015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21/10/2015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761257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0544849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366220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351071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3130004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0977861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488742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21/10/2015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1540077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2521236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9379814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88805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21/10/2015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21/10/2015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21/10/2015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21/10/2015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21/10/2015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21/10/2015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21/10/2015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21/10/2015</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1456801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1700808"/>
            <a:ext cx="7772400" cy="1470025"/>
          </a:xfrm>
        </p:spPr>
        <p:txBody>
          <a:bodyPr>
            <a:normAutofit/>
          </a:bodyPr>
          <a:lstStyle/>
          <a:p>
            <a:r>
              <a:rPr lang="es-MX" b="1" dirty="0" smtClean="0"/>
              <a:t>TEMA</a:t>
            </a:r>
            <a:r>
              <a:rPr lang="es-MX" dirty="0" smtClean="0"/>
              <a:t>: Sistemas Base de Registro</a:t>
            </a:r>
            <a:endParaRPr lang="es-MX" sz="4900" dirty="0"/>
          </a:p>
        </p:txBody>
      </p:sp>
      <p:sp>
        <p:nvSpPr>
          <p:cNvPr id="4" name="3 Subtítulo"/>
          <p:cNvSpPr txBox="1">
            <a:spLocks noGrp="1"/>
          </p:cNvSpPr>
          <p:nvPr>
            <p:ph type="subTitle" idx="1"/>
          </p:nvPr>
        </p:nvSpPr>
        <p:spPr>
          <a:xfrm>
            <a:off x="827584" y="3573016"/>
            <a:ext cx="8136904" cy="2785378"/>
          </a:xfrm>
          <a:prstGeom prst="rect">
            <a:avLst/>
          </a:prstGeom>
          <a:noFill/>
        </p:spPr>
        <p:txBody>
          <a:bodyPr wrap="square" rtlCol="0">
            <a:spAutoFit/>
          </a:bodyPr>
          <a:lstStyle/>
          <a:p>
            <a:pPr algn="l"/>
            <a:r>
              <a:rPr lang="es-MX" sz="2500" b="1" dirty="0" smtClean="0">
                <a:solidFill>
                  <a:schemeClr val="tx1"/>
                </a:solidFill>
                <a:latin typeface="Arial" pitchFamily="34" charset="0"/>
                <a:cs typeface="Arial" pitchFamily="34" charset="0"/>
              </a:rPr>
              <a:t>Área Académica: </a:t>
            </a:r>
            <a:r>
              <a:rPr lang="es-MX" sz="2500" b="1" dirty="0" smtClean="0">
                <a:solidFill>
                  <a:schemeClr val="tx1"/>
                </a:solidFill>
                <a:latin typeface="Arial" pitchFamily="34" charset="0"/>
                <a:cs typeface="Arial" pitchFamily="34" charset="0"/>
              </a:rPr>
              <a:t> Escuela Superior de Cd.  Sahagún</a:t>
            </a:r>
          </a:p>
          <a:p>
            <a:pPr algn="l"/>
            <a:r>
              <a:rPr lang="es-MX" sz="2500" dirty="0" smtClean="0">
                <a:solidFill>
                  <a:schemeClr val="tx1"/>
                </a:solidFill>
                <a:latin typeface="Arial" pitchFamily="34" charset="0"/>
                <a:cs typeface="Arial" pitchFamily="34" charset="0"/>
              </a:rPr>
              <a:t>                              Licenciatura </a:t>
            </a:r>
            <a:r>
              <a:rPr lang="es-MX" sz="2500" dirty="0" smtClean="0">
                <a:solidFill>
                  <a:schemeClr val="tx1"/>
                </a:solidFill>
                <a:latin typeface="Arial" pitchFamily="34" charset="0"/>
                <a:cs typeface="Arial" pitchFamily="34" charset="0"/>
              </a:rPr>
              <a:t>en Contaduría </a:t>
            </a:r>
          </a:p>
          <a:p>
            <a:pPr algn="l"/>
            <a:endParaRPr lang="es-MX" sz="2500" b="1" dirty="0" smtClean="0">
              <a:solidFill>
                <a:schemeClr val="tx1"/>
              </a:solidFill>
              <a:latin typeface="Arial" pitchFamily="34" charset="0"/>
              <a:cs typeface="Arial" pitchFamily="34" charset="0"/>
            </a:endParaRPr>
          </a:p>
          <a:p>
            <a:pPr algn="l"/>
            <a:r>
              <a:rPr lang="es-MX" sz="2500" b="1" dirty="0" smtClean="0">
                <a:solidFill>
                  <a:schemeClr val="tx1"/>
                </a:solidFill>
                <a:latin typeface="Arial" pitchFamily="34" charset="0"/>
                <a:cs typeface="Arial" pitchFamily="34" charset="0"/>
              </a:rPr>
              <a:t>Profesor(a): </a:t>
            </a:r>
            <a:r>
              <a:rPr lang="es-MX" sz="2500" dirty="0" smtClean="0">
                <a:solidFill>
                  <a:schemeClr val="tx1"/>
                </a:solidFill>
                <a:latin typeface="Arial" pitchFamily="34" charset="0"/>
                <a:cs typeface="Arial" pitchFamily="34" charset="0"/>
              </a:rPr>
              <a:t>Mtra. María de Lourdes Farías </a:t>
            </a:r>
            <a:r>
              <a:rPr lang="es-MX" sz="2500" dirty="0" err="1" smtClean="0">
                <a:solidFill>
                  <a:schemeClr val="tx1"/>
                </a:solidFill>
                <a:latin typeface="Arial" pitchFamily="34" charset="0"/>
                <a:cs typeface="Arial" pitchFamily="34" charset="0"/>
              </a:rPr>
              <a:t>Toto</a:t>
            </a:r>
            <a:endParaRPr lang="es-MX" sz="2500" dirty="0" smtClean="0">
              <a:solidFill>
                <a:schemeClr val="tx1"/>
              </a:solidFill>
              <a:latin typeface="Arial" pitchFamily="34" charset="0"/>
              <a:cs typeface="Arial" pitchFamily="34" charset="0"/>
            </a:endParaRPr>
          </a:p>
          <a:p>
            <a:pPr algn="l"/>
            <a:endParaRPr lang="es-MX" sz="2500" b="1" dirty="0" smtClean="0">
              <a:solidFill>
                <a:schemeClr val="tx1"/>
              </a:solidFill>
              <a:latin typeface="Arial" pitchFamily="34" charset="0"/>
              <a:cs typeface="Arial" pitchFamily="34" charset="0"/>
            </a:endParaRPr>
          </a:p>
          <a:p>
            <a:pPr algn="l"/>
            <a:r>
              <a:rPr lang="es-MX" sz="2500" b="1" dirty="0" smtClean="0">
                <a:solidFill>
                  <a:schemeClr val="tx1"/>
                </a:solidFill>
                <a:latin typeface="Arial" pitchFamily="34" charset="0"/>
                <a:cs typeface="Arial" pitchFamily="34" charset="0"/>
              </a:rPr>
              <a:t>Periodo</a:t>
            </a:r>
            <a:r>
              <a:rPr lang="es-MX" sz="2000" b="1" dirty="0" smtClean="0">
                <a:solidFill>
                  <a:schemeClr val="tx1"/>
                </a:solidFill>
                <a:latin typeface="Arial" pitchFamily="34" charset="0"/>
                <a:cs typeface="Arial" pitchFamily="34" charset="0"/>
              </a:rPr>
              <a:t>: </a:t>
            </a:r>
            <a:r>
              <a:rPr lang="es-MX" sz="2500" b="1" dirty="0" smtClean="0">
                <a:solidFill>
                  <a:schemeClr val="tx1"/>
                </a:solidFill>
                <a:latin typeface="Arial" pitchFamily="34" charset="0"/>
                <a:cs typeface="Arial" pitchFamily="34" charset="0"/>
              </a:rPr>
              <a:t>Julio-Diciembre </a:t>
            </a:r>
            <a:r>
              <a:rPr lang="es-MX" sz="2500" b="1" dirty="0" smtClean="0">
                <a:solidFill>
                  <a:schemeClr val="tx1"/>
                </a:solidFill>
                <a:latin typeface="Arial" pitchFamily="34" charset="0"/>
                <a:cs typeface="Arial" pitchFamily="34" charset="0"/>
              </a:rPr>
              <a:t>2015</a:t>
            </a:r>
            <a:endParaRPr lang="es-MX" sz="25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77369" y="269776"/>
            <a:ext cx="8363272" cy="1143000"/>
          </a:xfrm>
        </p:spPr>
        <p:txBody>
          <a:bodyPr>
            <a:noAutofit/>
          </a:bodyPr>
          <a:lstStyle/>
          <a:p>
            <a:r>
              <a:rPr lang="es-MX" dirty="0"/>
              <a:t>Sistemas Base de Registro</a:t>
            </a:r>
            <a:endParaRPr lang="es-MX" dirty="0"/>
          </a:p>
        </p:txBody>
      </p:sp>
      <p:sp>
        <p:nvSpPr>
          <p:cNvPr id="3" name="2 Marcador de contenido"/>
          <p:cNvSpPr>
            <a:spLocks noGrp="1"/>
          </p:cNvSpPr>
          <p:nvPr>
            <p:ph idx="1"/>
          </p:nvPr>
        </p:nvSpPr>
        <p:spPr>
          <a:xfrm>
            <a:off x="194509" y="1412776"/>
            <a:ext cx="8928992" cy="5001419"/>
          </a:xfrm>
        </p:spPr>
        <p:txBody>
          <a:bodyPr>
            <a:normAutofit/>
          </a:bodyPr>
          <a:lstStyle/>
          <a:p>
            <a:pPr marL="0" indent="0" algn="ctr">
              <a:buNone/>
            </a:pPr>
            <a:r>
              <a:rPr lang="es-MX" b="1" dirty="0" smtClean="0">
                <a:latin typeface="Arial" pitchFamily="34" charset="0"/>
                <a:cs typeface="Arial" pitchFamily="34" charset="0"/>
              </a:rPr>
              <a:t>Resumen</a:t>
            </a:r>
          </a:p>
          <a:p>
            <a:pPr marL="0" indent="0" algn="ctr">
              <a:buNone/>
            </a:pPr>
            <a:r>
              <a:rPr lang="es-MX" sz="3000" dirty="0" smtClean="0">
                <a:latin typeface="Arial" pitchFamily="34" charset="0"/>
                <a:cs typeface="Arial" pitchFamily="34" charset="0"/>
              </a:rPr>
              <a:t>A través de la Contabilidad se captan, registran, clasifican</a:t>
            </a:r>
            <a:r>
              <a:rPr lang="es-MX" sz="3000" dirty="0" smtClean="0">
                <a:latin typeface="Arial" pitchFamily="34" charset="0"/>
                <a:cs typeface="Arial" pitchFamily="34" charset="0"/>
              </a:rPr>
              <a:t>, ordenan y resumen todos los datos generados por las distintas operaciones de carácter financiero que realizan las diferentes entidades, utilizando para ello los sistemas  de registros, los cuales pueden ser Base de Efectivo o Base Acumulada </a:t>
            </a:r>
            <a:endParaRPr lang="es-MX" sz="3000" dirty="0">
              <a:latin typeface="Arial" pitchFamily="34" charset="0"/>
              <a:cs typeface="Arial" pitchFamily="34" charset="0"/>
            </a:endParaRPr>
          </a:p>
          <a:p>
            <a:pPr marL="0" indent="0">
              <a:buNone/>
            </a:pPr>
            <a:endParaRPr lang="es-MX" b="1" dirty="0">
              <a:latin typeface="Arial" pitchFamily="34" charset="0"/>
              <a:cs typeface="Arial" pitchFamily="34" charset="0"/>
            </a:endParaRPr>
          </a:p>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Tree>
    <p:extLst>
      <p:ext uri="{BB962C8B-B14F-4D97-AF65-F5344CB8AC3E}">
        <p14:creationId xmlns:p14="http://schemas.microsoft.com/office/powerpoint/2010/main" val="286271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39552" y="116632"/>
            <a:ext cx="8229600" cy="1143000"/>
          </a:xfrm>
        </p:spPr>
        <p:txBody>
          <a:bodyPr>
            <a:noAutofit/>
          </a:bodyPr>
          <a:lstStyle/>
          <a:p>
            <a:r>
              <a:rPr lang="es-MX" dirty="0"/>
              <a:t>Sistemas Base de Registro</a:t>
            </a:r>
            <a:endParaRPr lang="es-MX" dirty="0"/>
          </a:p>
        </p:txBody>
      </p:sp>
      <p:sp>
        <p:nvSpPr>
          <p:cNvPr id="3" name="2 Marcador de contenido"/>
          <p:cNvSpPr>
            <a:spLocks noGrp="1"/>
          </p:cNvSpPr>
          <p:nvPr>
            <p:ph idx="1"/>
          </p:nvPr>
        </p:nvSpPr>
        <p:spPr>
          <a:xfrm>
            <a:off x="539552" y="1052736"/>
            <a:ext cx="8229600" cy="5073427"/>
          </a:xfrm>
        </p:spPr>
        <p:txBody>
          <a:bodyPr>
            <a:normAutofit/>
          </a:bodyPr>
          <a:lstStyle/>
          <a:p>
            <a:pPr marL="0" indent="0" algn="ctr">
              <a:buNone/>
            </a:pPr>
            <a:r>
              <a:rPr lang="es-MX" sz="3500" b="1" dirty="0" err="1" smtClean="0">
                <a:latin typeface="Arial" pitchFamily="34" charset="0"/>
                <a:cs typeface="Arial" pitchFamily="34" charset="0"/>
              </a:rPr>
              <a:t>Abstract</a:t>
            </a:r>
            <a:endParaRPr lang="es-MX" sz="3500" b="1" dirty="0" smtClean="0">
              <a:latin typeface="Arial" pitchFamily="34" charset="0"/>
              <a:cs typeface="Arial" pitchFamily="34" charset="0"/>
            </a:endParaRPr>
          </a:p>
          <a:p>
            <a:pPr marL="0" indent="0" algn="ctr">
              <a:buNone/>
            </a:pPr>
            <a:r>
              <a:rPr lang="en-US" sz="3000" dirty="0">
                <a:latin typeface="Arial" pitchFamily="34" charset="0"/>
                <a:cs typeface="Arial" pitchFamily="34" charset="0"/>
              </a:rPr>
              <a:t>Through Accounting capture, record, they classify, arrange and summarize all the data generated by the various operations of a financial nature undertaken by various entities, using records systems, which can be cash </a:t>
            </a:r>
            <a:r>
              <a:rPr lang="en-US" sz="3000" dirty="0" smtClean="0">
                <a:latin typeface="Arial" pitchFamily="34" charset="0"/>
                <a:cs typeface="Arial" pitchFamily="34" charset="0"/>
              </a:rPr>
              <a:t> Base or </a:t>
            </a:r>
            <a:r>
              <a:rPr lang="en-US" sz="3000" dirty="0">
                <a:latin typeface="Arial" pitchFamily="34" charset="0"/>
                <a:cs typeface="Arial" pitchFamily="34" charset="0"/>
              </a:rPr>
              <a:t>Base Accumulated</a:t>
            </a:r>
            <a:endParaRPr lang="es-MX" sz="3000" dirty="0">
              <a:latin typeface="Arial" pitchFamily="34" charset="0"/>
              <a:cs typeface="Arial" pitchFamily="34" charset="0"/>
            </a:endParaRPr>
          </a:p>
          <a:p>
            <a:pPr marL="0" indent="0">
              <a:buNone/>
            </a:pPr>
            <a:r>
              <a:rPr lang="es-MX" sz="3500" b="1" dirty="0" err="1" smtClean="0">
                <a:latin typeface="Arial" pitchFamily="34" charset="0"/>
                <a:cs typeface="Arial" pitchFamily="34" charset="0"/>
              </a:rPr>
              <a:t>Keywords</a:t>
            </a:r>
            <a:r>
              <a:rPr lang="es-MX" b="1" dirty="0" smtClean="0">
                <a:latin typeface="Arial" pitchFamily="34" charset="0"/>
                <a:cs typeface="Arial" pitchFamily="34" charset="0"/>
              </a:rPr>
              <a:t>: </a:t>
            </a:r>
            <a:r>
              <a:rPr lang="es-MX" dirty="0" err="1" smtClean="0">
                <a:latin typeface="Arial" pitchFamily="34" charset="0"/>
                <a:cs typeface="Arial" pitchFamily="34" charset="0"/>
              </a:rPr>
              <a:t>registration</a:t>
            </a:r>
            <a:r>
              <a:rPr lang="es-MX" dirty="0" smtClean="0">
                <a:latin typeface="Arial" pitchFamily="34" charset="0"/>
                <a:cs typeface="Arial" pitchFamily="34" charset="0"/>
              </a:rPr>
              <a:t> </a:t>
            </a:r>
            <a:r>
              <a:rPr lang="es-MX" dirty="0" err="1" smtClean="0">
                <a:latin typeface="Arial" pitchFamily="34" charset="0"/>
                <a:cs typeface="Arial" pitchFamily="34" charset="0"/>
              </a:rPr>
              <a:t>systems</a:t>
            </a:r>
            <a:r>
              <a:rPr lang="es-MX" dirty="0" smtClean="0">
                <a:latin typeface="Arial" pitchFamily="34" charset="0"/>
                <a:cs typeface="Arial" pitchFamily="34" charset="0"/>
              </a:rPr>
              <a:t>, </a:t>
            </a:r>
            <a:r>
              <a:rPr lang="en-US" sz="2800" dirty="0">
                <a:latin typeface="Arial" pitchFamily="34" charset="0"/>
                <a:cs typeface="Arial" pitchFamily="34" charset="0"/>
              </a:rPr>
              <a:t>cash  </a:t>
            </a:r>
            <a:r>
              <a:rPr lang="en-US" sz="2800" dirty="0" smtClean="0">
                <a:latin typeface="Arial" pitchFamily="34" charset="0"/>
                <a:cs typeface="Arial" pitchFamily="34" charset="0"/>
              </a:rPr>
              <a:t>Base, </a:t>
            </a:r>
            <a:r>
              <a:rPr lang="en-US" sz="2800" dirty="0">
                <a:latin typeface="Arial" pitchFamily="34" charset="0"/>
                <a:cs typeface="Arial" pitchFamily="34" charset="0"/>
              </a:rPr>
              <a:t>Base Accumulated</a:t>
            </a:r>
            <a:endParaRPr lang="es-MX" sz="2700" dirty="0"/>
          </a:p>
        </p:txBody>
      </p:sp>
    </p:spTree>
    <p:extLst>
      <p:ext uri="{BB962C8B-B14F-4D97-AF65-F5344CB8AC3E}">
        <p14:creationId xmlns:p14="http://schemas.microsoft.com/office/powerpoint/2010/main" val="3986801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95536" y="2132856"/>
            <a:ext cx="8229600" cy="1143000"/>
          </a:xfrm>
        </p:spPr>
        <p:txBody>
          <a:bodyPr/>
          <a:lstStyle/>
          <a:p>
            <a:pPr marL="0" indent="0"/>
            <a:r>
              <a:rPr lang="es-MX" b="1" dirty="0">
                <a:latin typeface="Arial" pitchFamily="34" charset="0"/>
                <a:cs typeface="Arial" pitchFamily="34" charset="0"/>
              </a:rPr>
              <a:t>Desarrollo del tema</a:t>
            </a: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Tree>
    <p:extLst>
      <p:ext uri="{BB962C8B-B14F-4D97-AF65-F5344CB8AC3E}">
        <p14:creationId xmlns:p14="http://schemas.microsoft.com/office/powerpoint/2010/main" val="3885411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5" name="Rectángulo 4"/>
          <p:cNvSpPr/>
          <p:nvPr/>
        </p:nvSpPr>
        <p:spPr>
          <a:xfrm>
            <a:off x="3419872" y="203871"/>
            <a:ext cx="1872208" cy="5760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Sistemas Base de Registro </a:t>
            </a:r>
            <a:endParaRPr lang="es-MX" dirty="0">
              <a:solidFill>
                <a:schemeClr val="tx1"/>
              </a:solidFill>
            </a:endParaRPr>
          </a:p>
        </p:txBody>
      </p:sp>
      <p:sp>
        <p:nvSpPr>
          <p:cNvPr id="8" name="Rectángulo 7"/>
          <p:cNvSpPr/>
          <p:nvPr/>
        </p:nvSpPr>
        <p:spPr>
          <a:xfrm>
            <a:off x="796967" y="653786"/>
            <a:ext cx="2132014" cy="387415"/>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t>Base de efectivo  </a:t>
            </a:r>
            <a:endParaRPr lang="es-MX" sz="1400" dirty="0"/>
          </a:p>
        </p:txBody>
      </p:sp>
      <p:sp>
        <p:nvSpPr>
          <p:cNvPr id="9" name="Rectángulo 8"/>
          <p:cNvSpPr/>
          <p:nvPr/>
        </p:nvSpPr>
        <p:spPr>
          <a:xfrm>
            <a:off x="6063844" y="652423"/>
            <a:ext cx="2272895" cy="390139"/>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t>Base acumulada </a:t>
            </a:r>
            <a:endParaRPr lang="es-MX" sz="1400" dirty="0"/>
          </a:p>
        </p:txBody>
      </p:sp>
      <p:sp>
        <p:nvSpPr>
          <p:cNvPr id="10" name="Rectángulo redondeado 9"/>
          <p:cNvSpPr/>
          <p:nvPr/>
        </p:nvSpPr>
        <p:spPr>
          <a:xfrm>
            <a:off x="6444208" y="1077054"/>
            <a:ext cx="1512168" cy="4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t>Características </a:t>
            </a:r>
            <a:endParaRPr lang="es-MX" sz="1400" dirty="0"/>
          </a:p>
        </p:txBody>
      </p:sp>
      <p:sp>
        <p:nvSpPr>
          <p:cNvPr id="11" name="Rectángulo redondeado 10"/>
          <p:cNvSpPr/>
          <p:nvPr/>
        </p:nvSpPr>
        <p:spPr>
          <a:xfrm>
            <a:off x="1115616" y="1129522"/>
            <a:ext cx="1494716" cy="4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t>Características</a:t>
            </a:r>
            <a:r>
              <a:rPr lang="es-MX" dirty="0" smtClean="0"/>
              <a:t> </a:t>
            </a:r>
            <a:endParaRPr lang="es-MX" dirty="0"/>
          </a:p>
        </p:txBody>
      </p:sp>
      <p:grpSp>
        <p:nvGrpSpPr>
          <p:cNvPr id="22" name="Grupo 21"/>
          <p:cNvGrpSpPr/>
          <p:nvPr/>
        </p:nvGrpSpPr>
        <p:grpSpPr>
          <a:xfrm>
            <a:off x="179512" y="1652742"/>
            <a:ext cx="3828696" cy="3859401"/>
            <a:chOff x="55652" y="1700808"/>
            <a:chExt cx="3828696" cy="3859401"/>
          </a:xfrm>
        </p:grpSpPr>
        <p:sp>
          <p:nvSpPr>
            <p:cNvPr id="12" name="CuadroTexto 11"/>
            <p:cNvSpPr txBox="1"/>
            <p:nvPr/>
          </p:nvSpPr>
          <p:spPr>
            <a:xfrm>
              <a:off x="95352" y="1700808"/>
              <a:ext cx="3788996"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Solo generan registros contables las operaciones de entrada y salida de dinero</a:t>
              </a:r>
            </a:p>
          </p:txBody>
        </p:sp>
        <p:sp>
          <p:nvSpPr>
            <p:cNvPr id="14" name="Rectángulo 13"/>
            <p:cNvSpPr/>
            <p:nvPr/>
          </p:nvSpPr>
          <p:spPr>
            <a:xfrm>
              <a:off x="85457" y="2186080"/>
              <a:ext cx="3798891" cy="52322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s-MX" sz="1400" dirty="0"/>
                <a:t>Las operaciones se reconocen cuando el efectivo es recibido o pagado por la entidad </a:t>
              </a:r>
            </a:p>
          </p:txBody>
        </p:sp>
        <p:sp>
          <p:nvSpPr>
            <p:cNvPr id="15" name="Rectángulo 14"/>
            <p:cNvSpPr/>
            <p:nvPr/>
          </p:nvSpPr>
          <p:spPr>
            <a:xfrm>
              <a:off x="75561" y="2709300"/>
              <a:ext cx="3808787" cy="116955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s-MX" sz="1400" dirty="0"/>
                <a:t>Los estados financieros </a:t>
              </a:r>
              <a:r>
                <a:rPr lang="es-MX" sz="1400" dirty="0" smtClean="0"/>
                <a:t>proporcionan información </a:t>
              </a:r>
              <a:r>
                <a:rPr lang="es-MX" sz="1400" dirty="0"/>
                <a:t>acerca de los orígenes </a:t>
              </a:r>
              <a:r>
                <a:rPr lang="es-MX" sz="1400" dirty="0" smtClean="0"/>
                <a:t>del efectivo, </a:t>
              </a:r>
              <a:r>
                <a:rPr lang="es-MX" sz="1400" dirty="0"/>
                <a:t>el destino al que </a:t>
              </a:r>
              <a:r>
                <a:rPr lang="es-MX" sz="1400" dirty="0" smtClean="0"/>
                <a:t>se aplicó </a:t>
              </a:r>
              <a:r>
                <a:rPr lang="es-MX" sz="1400" dirty="0"/>
                <a:t>y los saldos de efectivo en la fecha de los estados financieros. </a:t>
              </a:r>
            </a:p>
          </p:txBody>
        </p:sp>
        <p:sp>
          <p:nvSpPr>
            <p:cNvPr id="18" name="Rectángulo 17"/>
            <p:cNvSpPr/>
            <p:nvPr/>
          </p:nvSpPr>
          <p:spPr>
            <a:xfrm>
              <a:off x="75561" y="3878851"/>
              <a:ext cx="3808787" cy="52322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s-MX" sz="1400" dirty="0"/>
                <a:t>El objeto de medición </a:t>
              </a:r>
              <a:r>
                <a:rPr lang="es-MX" sz="1400" dirty="0" smtClean="0"/>
                <a:t>es </a:t>
              </a:r>
              <a:r>
                <a:rPr lang="es-MX" sz="1400" dirty="0"/>
                <a:t>el saldo de efectivo y los cambios que se producen en él</a:t>
              </a:r>
            </a:p>
          </p:txBody>
        </p:sp>
        <p:sp>
          <p:nvSpPr>
            <p:cNvPr id="19" name="Rectángulo 18"/>
            <p:cNvSpPr/>
            <p:nvPr/>
          </p:nvSpPr>
          <p:spPr>
            <a:xfrm>
              <a:off x="55652" y="4390658"/>
              <a:ext cx="3827031" cy="116955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s-MX" sz="1400" dirty="0"/>
                <a:t>Las notas a los estados financieros deben proporcionar información </a:t>
              </a:r>
              <a:r>
                <a:rPr lang="es-MX" sz="1400" dirty="0" smtClean="0"/>
                <a:t>acerca </a:t>
              </a:r>
              <a:r>
                <a:rPr lang="es-MX" sz="1400" dirty="0"/>
                <a:t>de </a:t>
              </a:r>
              <a:r>
                <a:rPr lang="es-MX" sz="1400" dirty="0" smtClean="0"/>
                <a:t>pasivos </a:t>
              </a:r>
              <a:r>
                <a:rPr lang="es-MX" sz="1400" dirty="0"/>
                <a:t>y algunos activos no monetarios, como cuentas por cobrar, inversiones y propiedad, planta y equipo.</a:t>
              </a:r>
            </a:p>
          </p:txBody>
        </p:sp>
      </p:grpSp>
      <p:grpSp>
        <p:nvGrpSpPr>
          <p:cNvPr id="23" name="Grupo 22"/>
          <p:cNvGrpSpPr/>
          <p:nvPr/>
        </p:nvGrpSpPr>
        <p:grpSpPr>
          <a:xfrm>
            <a:off x="4788024" y="1635668"/>
            <a:ext cx="4157478" cy="2860202"/>
            <a:chOff x="4897421" y="1664980"/>
            <a:chExt cx="4157478" cy="2860202"/>
          </a:xfrm>
        </p:grpSpPr>
        <p:sp>
          <p:nvSpPr>
            <p:cNvPr id="16" name="Rectángulo 15"/>
            <p:cNvSpPr/>
            <p:nvPr/>
          </p:nvSpPr>
          <p:spPr>
            <a:xfrm>
              <a:off x="4897421" y="1664980"/>
              <a:ext cx="4152089" cy="116955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s-MX" sz="1400" dirty="0"/>
                <a:t>Se hará un registro contable  en operaciones de entrada y salida de dinero , pero también por movimientos contables complementarios al activo, pasivo que deben llevar como contra cuentas las de resultados que correspondan</a:t>
              </a:r>
            </a:p>
          </p:txBody>
        </p:sp>
        <p:sp>
          <p:nvSpPr>
            <p:cNvPr id="20" name="Rectángulo 19"/>
            <p:cNvSpPr/>
            <p:nvPr/>
          </p:nvSpPr>
          <p:spPr>
            <a:xfrm>
              <a:off x="4902810" y="2770855"/>
              <a:ext cx="4152089" cy="73866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s-MX" sz="1400" dirty="0"/>
                <a:t>E</a:t>
              </a:r>
              <a:r>
                <a:rPr lang="es-MX" sz="1400" dirty="0" smtClean="0"/>
                <a:t>s </a:t>
              </a:r>
              <a:r>
                <a:rPr lang="es-MX" sz="1400" dirty="0"/>
                <a:t>el método contable por el cual las transacciones y otros hechos son reconocidos cuando ocurren </a:t>
              </a:r>
            </a:p>
          </p:txBody>
        </p:sp>
        <p:sp>
          <p:nvSpPr>
            <p:cNvPr id="21" name="Rectángulo 20"/>
            <p:cNvSpPr/>
            <p:nvPr/>
          </p:nvSpPr>
          <p:spPr>
            <a:xfrm>
              <a:off x="4897421" y="3509519"/>
              <a:ext cx="4157478" cy="101566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s-MX" dirty="0"/>
                <a:t> </a:t>
              </a:r>
              <a:r>
                <a:rPr lang="es-MX" sz="1400" dirty="0"/>
                <a:t>Los elementos reconocidos sobre la base contable de acumulación (o devengo) son: activo, pasivo, </a:t>
              </a:r>
              <a:r>
                <a:rPr lang="es-MX" sz="1400" dirty="0" smtClean="0"/>
                <a:t>patrimonio  </a:t>
              </a:r>
              <a:r>
                <a:rPr lang="es-MX" sz="1400" dirty="0"/>
                <a:t>ingresos ordinarios/recursos y gastos.</a:t>
              </a:r>
            </a:p>
          </p:txBody>
        </p:sp>
      </p:grpSp>
      <p:cxnSp>
        <p:nvCxnSpPr>
          <p:cNvPr id="25" name="Conector angular 24"/>
          <p:cNvCxnSpPr>
            <a:stCxn id="5" idx="3"/>
            <a:endCxn id="9" idx="1"/>
          </p:cNvCxnSpPr>
          <p:nvPr/>
        </p:nvCxnSpPr>
        <p:spPr>
          <a:xfrm>
            <a:off x="5292080" y="491903"/>
            <a:ext cx="771764" cy="355590"/>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27" name="Conector angular 26"/>
          <p:cNvCxnSpPr>
            <a:stCxn id="5" idx="1"/>
            <a:endCxn id="8" idx="3"/>
          </p:cNvCxnSpPr>
          <p:nvPr/>
        </p:nvCxnSpPr>
        <p:spPr>
          <a:xfrm rot="10800000" flipV="1">
            <a:off x="2928982" y="491902"/>
            <a:ext cx="490891" cy="355591"/>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3200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5" name="Rectángulo 4"/>
          <p:cNvSpPr/>
          <p:nvPr/>
        </p:nvSpPr>
        <p:spPr>
          <a:xfrm>
            <a:off x="3419872" y="203871"/>
            <a:ext cx="1872208" cy="5760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Sistemas Base de Registro </a:t>
            </a:r>
            <a:endParaRPr lang="es-MX" dirty="0">
              <a:solidFill>
                <a:schemeClr val="tx1"/>
              </a:solidFill>
            </a:endParaRPr>
          </a:p>
        </p:txBody>
      </p:sp>
      <p:sp>
        <p:nvSpPr>
          <p:cNvPr id="8" name="Rectángulo 7"/>
          <p:cNvSpPr/>
          <p:nvPr/>
        </p:nvSpPr>
        <p:spPr>
          <a:xfrm>
            <a:off x="1031428" y="826322"/>
            <a:ext cx="2132014" cy="387415"/>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t>Base de efectivo  </a:t>
            </a:r>
            <a:endParaRPr lang="es-MX" sz="1400" dirty="0"/>
          </a:p>
        </p:txBody>
      </p:sp>
      <p:sp>
        <p:nvSpPr>
          <p:cNvPr id="9" name="Rectángulo 8"/>
          <p:cNvSpPr/>
          <p:nvPr/>
        </p:nvSpPr>
        <p:spPr>
          <a:xfrm>
            <a:off x="5924595" y="823598"/>
            <a:ext cx="2272895" cy="390139"/>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t>Base acumulada </a:t>
            </a:r>
            <a:endParaRPr lang="es-MX" sz="1400" dirty="0"/>
          </a:p>
        </p:txBody>
      </p:sp>
      <p:cxnSp>
        <p:nvCxnSpPr>
          <p:cNvPr id="25" name="Conector angular 24"/>
          <p:cNvCxnSpPr>
            <a:stCxn id="5" idx="3"/>
            <a:endCxn id="9" idx="0"/>
          </p:cNvCxnSpPr>
          <p:nvPr/>
        </p:nvCxnSpPr>
        <p:spPr>
          <a:xfrm>
            <a:off x="5292080" y="491903"/>
            <a:ext cx="1768963" cy="33169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27" name="Conector angular 26"/>
          <p:cNvCxnSpPr>
            <a:stCxn id="5" idx="1"/>
            <a:endCxn id="8" idx="0"/>
          </p:cNvCxnSpPr>
          <p:nvPr/>
        </p:nvCxnSpPr>
        <p:spPr>
          <a:xfrm rot="10800000" flipV="1">
            <a:off x="2097436" y="491902"/>
            <a:ext cx="1322437" cy="334419"/>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24" name="Rectángulo redondeado 23"/>
          <p:cNvSpPr/>
          <p:nvPr/>
        </p:nvSpPr>
        <p:spPr>
          <a:xfrm>
            <a:off x="391498" y="1443720"/>
            <a:ext cx="1212820" cy="4544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D</a:t>
            </a:r>
            <a:r>
              <a:rPr lang="es-MX" sz="1400" dirty="0" smtClean="0"/>
              <a:t>esventajas</a:t>
            </a:r>
            <a:r>
              <a:rPr lang="es-MX" dirty="0" smtClean="0"/>
              <a:t>  </a:t>
            </a:r>
            <a:endParaRPr lang="es-MX" dirty="0"/>
          </a:p>
        </p:txBody>
      </p:sp>
      <p:sp>
        <p:nvSpPr>
          <p:cNvPr id="26" name="Rectángulo redondeado 25"/>
          <p:cNvSpPr/>
          <p:nvPr/>
        </p:nvSpPr>
        <p:spPr>
          <a:xfrm>
            <a:off x="7526759" y="1443721"/>
            <a:ext cx="1212820" cy="4544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D</a:t>
            </a:r>
            <a:r>
              <a:rPr lang="es-MX" sz="1400" dirty="0" smtClean="0"/>
              <a:t>esventajas</a:t>
            </a:r>
            <a:r>
              <a:rPr lang="es-MX" dirty="0" smtClean="0"/>
              <a:t>  </a:t>
            </a:r>
            <a:endParaRPr lang="es-MX" dirty="0"/>
          </a:p>
        </p:txBody>
      </p:sp>
      <p:sp>
        <p:nvSpPr>
          <p:cNvPr id="28" name="Rectángulo redondeado 27"/>
          <p:cNvSpPr/>
          <p:nvPr/>
        </p:nvSpPr>
        <p:spPr>
          <a:xfrm>
            <a:off x="2776613" y="1428293"/>
            <a:ext cx="942848" cy="4544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t>Ventajas  </a:t>
            </a:r>
            <a:endParaRPr lang="es-MX" sz="1400" dirty="0"/>
          </a:p>
        </p:txBody>
      </p:sp>
      <p:sp>
        <p:nvSpPr>
          <p:cNvPr id="29" name="Rectángulo redondeado 28"/>
          <p:cNvSpPr/>
          <p:nvPr/>
        </p:nvSpPr>
        <p:spPr>
          <a:xfrm>
            <a:off x="5019380" y="1445069"/>
            <a:ext cx="942848" cy="4544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t>Ventajas  </a:t>
            </a:r>
            <a:endParaRPr lang="es-MX" sz="1400" dirty="0"/>
          </a:p>
        </p:txBody>
      </p:sp>
      <p:sp>
        <p:nvSpPr>
          <p:cNvPr id="30" name="Rectángulo 29"/>
          <p:cNvSpPr/>
          <p:nvPr/>
        </p:nvSpPr>
        <p:spPr>
          <a:xfrm>
            <a:off x="137602" y="1882696"/>
            <a:ext cx="1867572" cy="187743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s-MX" sz="1400" dirty="0" smtClean="0"/>
              <a:t>Se pueden crear  </a:t>
            </a:r>
            <a:r>
              <a:rPr lang="es-MX" sz="1400" dirty="0"/>
              <a:t>distorsiones económicas </a:t>
            </a:r>
            <a:r>
              <a:rPr lang="es-MX" sz="1400" dirty="0" smtClean="0"/>
              <a:t>durante </a:t>
            </a:r>
            <a:r>
              <a:rPr lang="es-MX" sz="1400" dirty="0"/>
              <a:t>determinados períodos de tiempo </a:t>
            </a:r>
            <a:r>
              <a:rPr lang="es-MX" sz="1400" dirty="0" smtClean="0"/>
              <a:t>que </a:t>
            </a:r>
            <a:r>
              <a:rPr lang="es-MX" sz="1400" dirty="0"/>
              <a:t>impactan el rendimiento real de la compañía</a:t>
            </a:r>
            <a:r>
              <a:rPr lang="es-MX" dirty="0"/>
              <a:t>. </a:t>
            </a:r>
          </a:p>
        </p:txBody>
      </p:sp>
      <p:sp>
        <p:nvSpPr>
          <p:cNvPr id="31" name="Rectángulo 30"/>
          <p:cNvSpPr/>
          <p:nvPr/>
        </p:nvSpPr>
        <p:spPr>
          <a:xfrm>
            <a:off x="2172354" y="1899472"/>
            <a:ext cx="2012823" cy="224676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buFont typeface="Wingdings" panose="05000000000000000000" pitchFamily="2" charset="2"/>
              <a:buChar char="Ø"/>
            </a:pPr>
            <a:r>
              <a:rPr lang="es-MX" sz="1400" dirty="0" smtClean="0">
                <a:cs typeface="Arial" panose="020B0604020202020204" pitchFamily="34" charset="0"/>
              </a:rPr>
              <a:t>Es un método más </a:t>
            </a:r>
            <a:r>
              <a:rPr lang="es-MX" sz="1400" dirty="0">
                <a:cs typeface="Arial" panose="020B0604020202020204" pitchFamily="34" charset="0"/>
              </a:rPr>
              <a:t>económico para </a:t>
            </a:r>
            <a:r>
              <a:rPr lang="es-MX" sz="1400" dirty="0" smtClean="0">
                <a:cs typeface="Arial" panose="020B0604020202020204" pitchFamily="34" charset="0"/>
              </a:rPr>
              <a:t>implementar </a:t>
            </a:r>
          </a:p>
          <a:p>
            <a:pPr marL="285750" indent="-285750">
              <a:buFont typeface="Wingdings" panose="05000000000000000000" pitchFamily="2" charset="2"/>
              <a:buChar char="Ø"/>
            </a:pPr>
            <a:r>
              <a:rPr lang="es-MX" sz="1400" dirty="0">
                <a:cs typeface="Arial" panose="020B0604020202020204" pitchFamily="34" charset="0"/>
              </a:rPr>
              <a:t>S</a:t>
            </a:r>
            <a:r>
              <a:rPr lang="es-MX" sz="1400" dirty="0" smtClean="0">
                <a:cs typeface="Arial" panose="020B0604020202020204" pitchFamily="34" charset="0"/>
              </a:rPr>
              <a:t>implifica </a:t>
            </a:r>
            <a:r>
              <a:rPr lang="es-MX" sz="1400" dirty="0">
                <a:cs typeface="Arial" panose="020B0604020202020204" pitchFamily="34" charset="0"/>
              </a:rPr>
              <a:t>el registro </a:t>
            </a:r>
            <a:endParaRPr lang="es-MX" sz="1400" dirty="0" smtClean="0">
              <a:cs typeface="Arial" panose="020B0604020202020204" pitchFamily="34" charset="0"/>
            </a:endParaRPr>
          </a:p>
          <a:p>
            <a:pPr marL="285750" indent="-285750">
              <a:buFont typeface="Wingdings" panose="05000000000000000000" pitchFamily="2" charset="2"/>
              <a:buChar char="Ø"/>
            </a:pPr>
            <a:r>
              <a:rPr lang="es-MX" sz="1400" dirty="0">
                <a:cs typeface="Arial" panose="020B0604020202020204" pitchFamily="34" charset="0"/>
              </a:rPr>
              <a:t>P</a:t>
            </a:r>
            <a:r>
              <a:rPr lang="es-MX" sz="1400" dirty="0" smtClean="0">
                <a:cs typeface="Arial" panose="020B0604020202020204" pitchFamily="34" charset="0"/>
              </a:rPr>
              <a:t>ermite </a:t>
            </a:r>
            <a:r>
              <a:rPr lang="es-MX" sz="1400" dirty="0">
                <a:cs typeface="Arial" panose="020B0604020202020204" pitchFamily="34" charset="0"/>
              </a:rPr>
              <a:t>a los dueños determinar rápidamente si están funcionando de forma rentable. </a:t>
            </a:r>
          </a:p>
        </p:txBody>
      </p:sp>
      <p:sp>
        <p:nvSpPr>
          <p:cNvPr id="32" name="Rectángulo 31"/>
          <p:cNvSpPr/>
          <p:nvPr/>
        </p:nvSpPr>
        <p:spPr>
          <a:xfrm>
            <a:off x="4394208" y="1899472"/>
            <a:ext cx="2561050" cy="35394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buFont typeface="Wingdings" panose="05000000000000000000" pitchFamily="2" charset="2"/>
              <a:buChar char="Ø"/>
            </a:pPr>
            <a:r>
              <a:rPr lang="es-MX" sz="1400" dirty="0" smtClean="0">
                <a:cs typeface="Arial" panose="020B0604020202020204" pitchFamily="34" charset="0"/>
              </a:rPr>
              <a:t>Es una contabilidad de acuerdo a las normas contables.</a:t>
            </a:r>
          </a:p>
          <a:p>
            <a:pPr marL="285750" indent="-285750">
              <a:buFont typeface="Wingdings" panose="05000000000000000000" pitchFamily="2" charset="2"/>
              <a:buChar char="Ø"/>
            </a:pPr>
            <a:r>
              <a:rPr lang="es-MX" sz="1400" dirty="0">
                <a:cs typeface="Arial" panose="020B0604020202020204" pitchFamily="34" charset="0"/>
              </a:rPr>
              <a:t>S</a:t>
            </a:r>
            <a:r>
              <a:rPr lang="es-MX" sz="1400" dirty="0" smtClean="0">
                <a:cs typeface="Arial" panose="020B0604020202020204" pitchFamily="34" charset="0"/>
              </a:rPr>
              <a:t>e </a:t>
            </a:r>
            <a:r>
              <a:rPr lang="es-MX" sz="1400" dirty="0">
                <a:cs typeface="Arial" panose="020B0604020202020204" pitchFamily="34" charset="0"/>
              </a:rPr>
              <a:t>obtiene  realmente las utilidades netas de un </a:t>
            </a:r>
            <a:r>
              <a:rPr lang="es-MX" sz="1400" dirty="0" smtClean="0">
                <a:cs typeface="Arial" panose="020B0604020202020204" pitchFamily="34" charset="0"/>
              </a:rPr>
              <a:t>negocio.</a:t>
            </a:r>
          </a:p>
          <a:p>
            <a:pPr marL="285750" indent="-285750">
              <a:buFont typeface="Wingdings" panose="05000000000000000000" pitchFamily="2" charset="2"/>
              <a:buChar char="Ø"/>
            </a:pPr>
            <a:r>
              <a:rPr lang="es-MX" sz="1400" dirty="0">
                <a:cs typeface="Arial" panose="020B0604020202020204" pitchFamily="34" charset="0"/>
              </a:rPr>
              <a:t>C</a:t>
            </a:r>
            <a:r>
              <a:rPr lang="es-MX" sz="1400" dirty="0" smtClean="0">
                <a:cs typeface="Arial" panose="020B0604020202020204" pitchFamily="34" charset="0"/>
              </a:rPr>
              <a:t>rea </a:t>
            </a:r>
            <a:r>
              <a:rPr lang="es-MX" sz="1400" dirty="0">
                <a:cs typeface="Arial" panose="020B0604020202020204" pitchFamily="34" charset="0"/>
              </a:rPr>
              <a:t>cuentas individuales de inventario, </a:t>
            </a:r>
            <a:r>
              <a:rPr lang="es-MX" sz="1400" dirty="0" smtClean="0">
                <a:cs typeface="Arial" panose="020B0604020202020204" pitchFamily="34" charset="0"/>
              </a:rPr>
              <a:t>pasivos, activos</a:t>
            </a:r>
            <a:r>
              <a:rPr lang="es-MX" sz="1400" dirty="0">
                <a:cs typeface="Arial" panose="020B0604020202020204" pitchFamily="34" charset="0"/>
              </a:rPr>
              <a:t>, </a:t>
            </a:r>
            <a:r>
              <a:rPr lang="es-MX" sz="1400" dirty="0" smtClean="0">
                <a:cs typeface="Arial" panose="020B0604020202020204" pitchFamily="34" charset="0"/>
              </a:rPr>
              <a:t>gastos y </a:t>
            </a:r>
            <a:r>
              <a:rPr lang="es-MX" sz="1400" dirty="0">
                <a:cs typeface="Arial" panose="020B0604020202020204" pitchFamily="34" charset="0"/>
              </a:rPr>
              <a:t>ganancias </a:t>
            </a:r>
            <a:r>
              <a:rPr lang="es-MX" sz="1400" dirty="0" smtClean="0">
                <a:cs typeface="Arial" panose="020B0604020202020204" pitchFamily="34" charset="0"/>
              </a:rPr>
              <a:t>. </a:t>
            </a:r>
          </a:p>
          <a:p>
            <a:pPr marL="285750" indent="-285750">
              <a:buFont typeface="Wingdings" panose="05000000000000000000" pitchFamily="2" charset="2"/>
              <a:buChar char="Ø"/>
            </a:pPr>
            <a:r>
              <a:rPr lang="es-MX" sz="1400" dirty="0" smtClean="0">
                <a:cs typeface="Arial" panose="020B0604020202020204" pitchFamily="34" charset="0"/>
              </a:rPr>
              <a:t>Al </a:t>
            </a:r>
            <a:r>
              <a:rPr lang="es-MX" sz="1400" dirty="0">
                <a:cs typeface="Arial" panose="020B0604020202020204" pitchFamily="34" charset="0"/>
              </a:rPr>
              <a:t>crear cuentas separadas, </a:t>
            </a:r>
            <a:r>
              <a:rPr lang="es-MX" sz="1400" dirty="0" smtClean="0">
                <a:cs typeface="Arial" panose="020B0604020202020204" pitchFamily="34" charset="0"/>
              </a:rPr>
              <a:t>se puede </a:t>
            </a:r>
            <a:r>
              <a:rPr lang="es-MX" sz="1400" dirty="0">
                <a:cs typeface="Arial" panose="020B0604020202020204" pitchFamily="34" charset="0"/>
              </a:rPr>
              <a:t>identificar con mayor precisión la rentabilidad de la compañía </a:t>
            </a:r>
            <a:r>
              <a:rPr lang="es-MX" sz="1400" dirty="0" smtClean="0">
                <a:cs typeface="Arial" panose="020B0604020202020204" pitchFamily="34" charset="0"/>
              </a:rPr>
              <a:t>y su eficiencia.</a:t>
            </a:r>
            <a:endParaRPr lang="es-MX" sz="1400" dirty="0"/>
          </a:p>
        </p:txBody>
      </p:sp>
      <p:sp>
        <p:nvSpPr>
          <p:cNvPr id="33" name="Rectángulo 32"/>
          <p:cNvSpPr/>
          <p:nvPr/>
        </p:nvSpPr>
        <p:spPr>
          <a:xfrm>
            <a:off x="7061043" y="1882696"/>
            <a:ext cx="1975454" cy="224676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buFont typeface="Wingdings" panose="05000000000000000000" pitchFamily="2" charset="2"/>
              <a:buChar char="Ø"/>
            </a:pPr>
            <a:r>
              <a:rPr lang="es-MX" sz="1400" dirty="0"/>
              <a:t>La contabilización </a:t>
            </a:r>
            <a:r>
              <a:rPr lang="es-MX" sz="1400" dirty="0" smtClean="0"/>
              <a:t>es </a:t>
            </a:r>
            <a:r>
              <a:rPr lang="es-MX" sz="1400" dirty="0"/>
              <a:t>más compleja, debido a la cantidad de cuentas que se necesitan. </a:t>
            </a:r>
            <a:endParaRPr lang="es-MX" sz="1400" dirty="0" smtClean="0"/>
          </a:p>
          <a:p>
            <a:pPr marL="285750" indent="-285750">
              <a:buFont typeface="Wingdings" panose="05000000000000000000" pitchFamily="2" charset="2"/>
              <a:buChar char="Ø"/>
            </a:pPr>
            <a:r>
              <a:rPr lang="es-MX" sz="1400" dirty="0"/>
              <a:t>E</a:t>
            </a:r>
            <a:r>
              <a:rPr lang="es-MX" sz="1400" dirty="0" smtClean="0"/>
              <a:t>ste </a:t>
            </a:r>
            <a:r>
              <a:rPr lang="es-MX" sz="1400" dirty="0"/>
              <a:t>método es mucho más costoso de mantener</a:t>
            </a:r>
          </a:p>
        </p:txBody>
      </p:sp>
      <p:cxnSp>
        <p:nvCxnSpPr>
          <p:cNvPr id="37" name="Conector recto de flecha 36"/>
          <p:cNvCxnSpPr>
            <a:stCxn id="8" idx="2"/>
            <a:endCxn id="24" idx="0"/>
          </p:cNvCxnSpPr>
          <p:nvPr/>
        </p:nvCxnSpPr>
        <p:spPr>
          <a:xfrm flipH="1">
            <a:off x="997908" y="1213737"/>
            <a:ext cx="1099527" cy="2299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Conector recto de flecha 38"/>
          <p:cNvCxnSpPr>
            <a:stCxn id="8" idx="2"/>
            <a:endCxn id="28" idx="0"/>
          </p:cNvCxnSpPr>
          <p:nvPr/>
        </p:nvCxnSpPr>
        <p:spPr>
          <a:xfrm>
            <a:off x="2097435" y="1213737"/>
            <a:ext cx="1150602" cy="2145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1" name="Conector recto de flecha 40"/>
          <p:cNvCxnSpPr>
            <a:stCxn id="9" idx="2"/>
            <a:endCxn id="29" idx="0"/>
          </p:cNvCxnSpPr>
          <p:nvPr/>
        </p:nvCxnSpPr>
        <p:spPr>
          <a:xfrm flipH="1">
            <a:off x="5490804" y="1213737"/>
            <a:ext cx="1570239" cy="23133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3" name="Conector recto de flecha 42"/>
          <p:cNvCxnSpPr>
            <a:stCxn id="9" idx="2"/>
            <a:endCxn id="26" idx="0"/>
          </p:cNvCxnSpPr>
          <p:nvPr/>
        </p:nvCxnSpPr>
        <p:spPr>
          <a:xfrm>
            <a:off x="7061043" y="1213737"/>
            <a:ext cx="1072126" cy="2299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72637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6" name="Rectangle 2"/>
          <p:cNvSpPr>
            <a:spLocks noChangeArrowheads="1"/>
          </p:cNvSpPr>
          <p:nvPr/>
        </p:nvSpPr>
        <p:spPr bwMode="auto">
          <a:xfrm>
            <a:off x="457200" y="1772816"/>
            <a:ext cx="810473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Houston, G. (s.f.). </a:t>
            </a:r>
            <a:r>
              <a:rPr kumimoji="0" lang="es-ES" altLang="es-MX" sz="2000" b="0" i="1"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eHow</a:t>
            </a:r>
            <a:r>
              <a:rPr kumimoji="0" lang="es-ES" altLang="es-MX" sz="20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en Español</a:t>
            </a:r>
            <a:r>
              <a:rPr kumimoji="0" lang="es-ES" altLang="es-MX"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Diferencia método de contabilización Base de efectivo Obtenido de: http://www.ehowenespanol.com/diferencia-metodo-contabilizacion-base-del-efectivo-del-efectivo-modificado-info_257921/ el 21 de octubre de 2015</a:t>
            </a:r>
            <a:endParaRPr kumimoji="0" lang="es-MX" altLang="es-MX"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TotalTime>
  <Words>504</Words>
  <Application>Microsoft Office PowerPoint</Application>
  <PresentationFormat>Presentación en pantalla (4:3)</PresentationFormat>
  <Paragraphs>48</Paragraphs>
  <Slides>7</Slides>
  <Notes>0</Notes>
  <HiddenSlides>0</HiddenSlides>
  <MMClips>0</MMClips>
  <ScaleCrop>false</ScaleCrop>
  <HeadingPairs>
    <vt:vector size="6" baseType="variant">
      <vt:variant>
        <vt:lpstr>Fuentes usadas</vt:lpstr>
      </vt:variant>
      <vt:variant>
        <vt:i4>4</vt:i4>
      </vt:variant>
      <vt:variant>
        <vt:lpstr>Tema</vt:lpstr>
      </vt:variant>
      <vt:variant>
        <vt:i4>3</vt:i4>
      </vt:variant>
      <vt:variant>
        <vt:lpstr>Títulos de diapositiva</vt:lpstr>
      </vt:variant>
      <vt:variant>
        <vt:i4>7</vt:i4>
      </vt:variant>
    </vt:vector>
  </HeadingPairs>
  <TitlesOfParts>
    <vt:vector size="14" baseType="lpstr">
      <vt:lpstr>Arial</vt:lpstr>
      <vt:lpstr>Calibri</vt:lpstr>
      <vt:lpstr>Times New Roman</vt:lpstr>
      <vt:lpstr>Wingdings</vt:lpstr>
      <vt:lpstr>Tema de Office</vt:lpstr>
      <vt:lpstr>1_Tema de Office</vt:lpstr>
      <vt:lpstr>2_Tema de Office</vt:lpstr>
      <vt:lpstr>TEMA: Sistemas Base de Registro</vt:lpstr>
      <vt:lpstr>Sistemas Base de Registro</vt:lpstr>
      <vt:lpstr>Sistemas Base de Registro</vt:lpstr>
      <vt:lpstr>Desarrollo del tema</vt:lpstr>
      <vt:lpstr>Presentación de PowerPoint</vt:lpstr>
      <vt:lpstr>Presentación de PowerPoint</vt:lpstr>
      <vt:lpstr>Referencias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USUARIO</cp:lastModifiedBy>
  <cp:revision>157</cp:revision>
  <dcterms:created xsi:type="dcterms:W3CDTF">2012-12-04T21:22:09Z</dcterms:created>
  <dcterms:modified xsi:type="dcterms:W3CDTF">2015-10-22T03:26:14Z</dcterms:modified>
</cp:coreProperties>
</file>